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79"/>
  </p:normalViewPr>
  <p:slideViewPr>
    <p:cSldViewPr snapToGrid="0" snapToObjects="1">
      <p:cViewPr varScale="1">
        <p:scale>
          <a:sx n="49" d="100"/>
          <a:sy n="49" d="100"/>
        </p:scale>
        <p:origin x="13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35529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gradFill flip="none" rotWithShape="1">
          <a:gsLst>
            <a:gs pos="0">
              <a:srgbClr val="FACEF5"/>
            </a:gs>
            <a:gs pos="68296">
              <a:srgbClr val="7F99DA"/>
            </a:gs>
            <a:gs pos="100000">
              <a:schemeClr val="accent1"/>
            </a:gs>
          </a:gsLst>
          <a:lin ang="2242997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>
            <a:normAutofit/>
          </a:bodyPr>
          <a:lstStyle>
            <a:lvl1pPr marL="228600" indent="0" algn="ctr">
              <a:spcBef>
                <a:spcPts val="0"/>
              </a:spcBef>
              <a:buClrTx/>
              <a:buSzTx/>
              <a:buFontTx/>
              <a:buNone/>
              <a:defRPr sz="2400"/>
            </a:lvl1pPr>
          </a:lstStyle>
          <a:p>
            <a:r>
              <a:t>Click to add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1168" indent="0" algn="ctr" defTabSz="804672">
              <a:spcBef>
                <a:spcPts val="0"/>
              </a:spcBef>
              <a:buClrTx/>
              <a:buSzTx/>
              <a:buFontTx/>
              <a:buNone/>
              <a:defRPr sz="3343"/>
            </a:pPr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r>
              <a:t>Click to add title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half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>
            <a:normAutofit/>
          </a:bodyPr>
          <a:lstStyle>
            <a:lvl1pPr marL="228600" indent="0" algn="ctr">
              <a:spcBef>
                <a:spcPts val="0"/>
              </a:spcBef>
              <a:buClrTx/>
              <a:buSzTx/>
              <a:buFontTx/>
              <a:buNone/>
              <a:defRPr sz="3200"/>
            </a:lvl1pPr>
          </a:lstStyle>
          <a:p>
            <a:r>
              <a:t>Click to add text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12080991" y="8641053"/>
            <a:ext cx="273570" cy="277480"/>
          </a:xfrm>
          <a:prstGeom prst="rect">
            <a:avLst/>
          </a:prstGeom>
        </p:spPr>
        <p:txBody>
          <a:bodyPr lIns="45699" tIns="45699" rIns="45699" bIns="4569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bg>
      <p:bgPr>
        <a:gradFill flip="none" rotWithShape="1">
          <a:gsLst>
            <a:gs pos="0">
              <a:srgbClr val="FACEF5"/>
            </a:gs>
            <a:gs pos="68296">
              <a:srgbClr val="7F99DA"/>
            </a:gs>
            <a:gs pos="100000">
              <a:schemeClr val="accent1"/>
            </a:gs>
          </a:gsLst>
          <a:lin ang="2242997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Click to add title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>
            <a:normAutofit/>
          </a:bodyPr>
          <a:lstStyle>
            <a:lvl1pPr marL="228600" indent="0" algn="ctr">
              <a:spcBef>
                <a:spcPts val="0"/>
              </a:spcBef>
              <a:buClrTx/>
              <a:buSzTx/>
              <a:buFontTx/>
              <a:buNone/>
              <a:defRPr sz="3200"/>
            </a:lvl1pPr>
          </a:lstStyle>
          <a:p>
            <a:r>
              <a:t>Click to add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7437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Click to add title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>
            <a:normAutofit/>
          </a:bodyPr>
          <a:lstStyle>
            <a:lvl1pPr marL="228600" indent="0" algn="ctr">
              <a:spcBef>
                <a:spcPts val="0"/>
              </a:spcBef>
              <a:buClrTx/>
              <a:buSzTx/>
              <a:buFontTx/>
              <a:buNone/>
              <a:defRPr sz="3200"/>
            </a:lvl1pPr>
          </a:lstStyle>
          <a:p>
            <a:r>
              <a:t>Click to add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Click to add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indent="-361950">
              <a:spcBef>
                <a:spcPts val="3200"/>
              </a:spcBef>
              <a:buSzPts val="2800"/>
              <a:defRPr sz="2800"/>
            </a:lvl1pPr>
          </a:lstStyle>
          <a:p>
            <a:r>
              <a:t>Click to add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Click to add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ctr"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240" y="2275840"/>
            <a:ext cx="11704320" cy="6436925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 anchor="ctr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3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57200" marR="0" indent="-4000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600"/>
        <a:buFont typeface="Helvetica Neue Light"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914400" marR="0" indent="-4000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600"/>
        <a:buFont typeface="Helvetica Neue Light"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1371600" marR="0" indent="-4000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600"/>
        <a:buFont typeface="Helvetica Neue Light"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1828800" marR="0" indent="-4000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600"/>
        <a:buFont typeface="Helvetica Neue Light"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2286000" marR="0" indent="-4000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600"/>
        <a:buFont typeface="Helvetica Neue Light"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2743200" marR="0" indent="-4000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600"/>
        <a:buFont typeface="Helvetica Neue Light"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3200400" marR="0" indent="-4000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600"/>
        <a:buFont typeface="Helvetica Neue Light"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3657600" marR="0" indent="-4000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600"/>
        <a:buFont typeface="Helvetica Neue Light"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4114800" marR="0" indent="-400050" algn="l" defTabSz="9144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000000"/>
        </a:buClr>
        <a:buSzPts val="3600"/>
        <a:buFont typeface="Helvetica Neue Light"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A7CC"/>
            </a:gs>
            <a:gs pos="63580">
              <a:srgbClr val="7F86C6"/>
            </a:gs>
            <a:gs pos="100000">
              <a:schemeClr val="accent1"/>
            </a:gs>
          </a:gsLst>
          <a:lin ang="3015935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730250"/>
            <a:ext cx="11607800" cy="82931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2056750" y="3632080"/>
            <a:ext cx="9141601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5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Helvetica Neue" charset="0"/>
                <a:ea typeface="Helvetica Neue" charset="0"/>
                <a:cs typeface="Helvetica Neue" charset="0"/>
              </a:rPr>
              <a:t>Key numbers: </a:t>
            </a:r>
          </a:p>
          <a:p>
            <a:pPr algn="ctr">
              <a:defRPr sz="5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Helvetica Neue" charset="0"/>
                <a:ea typeface="Helvetica Neue" charset="0"/>
                <a:cs typeface="Helvetica Neue" charset="0"/>
              </a:rPr>
              <a:t>Digital trends in Cambodia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8.png"/>
          <p:cNvPicPr>
            <a:picLocks noChangeAspect="1"/>
          </p:cNvPicPr>
          <p:nvPr/>
        </p:nvPicPr>
        <p:blipFill>
          <a:blip r:embed="rId2">
            <a:extLst/>
          </a:blip>
          <a:srcRect t="17887" b="53115"/>
          <a:stretch>
            <a:fillRect/>
          </a:stretch>
        </p:blipFill>
        <p:spPr>
          <a:xfrm>
            <a:off x="0" y="4"/>
            <a:ext cx="13004800" cy="1507875"/>
          </a:xfrm>
          <a:prstGeom prst="rect">
            <a:avLst/>
          </a:prstGeom>
          <a:ln w="12700">
            <a:miter lim="400000"/>
          </a:ln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74" name="image8.png"/>
          <p:cNvPicPr>
            <a:picLocks noChangeAspect="1"/>
          </p:cNvPicPr>
          <p:nvPr/>
        </p:nvPicPr>
        <p:blipFill>
          <a:blip r:embed="rId2">
            <a:extLst/>
          </a:blip>
          <a:srcRect t="13519" b="13519"/>
          <a:stretch>
            <a:fillRect/>
          </a:stretch>
        </p:blipFill>
        <p:spPr>
          <a:xfrm rot="10800000">
            <a:off x="1077874" y="177399"/>
            <a:ext cx="3402427" cy="1954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2.png"/>
          <p:cNvPicPr>
            <a:picLocks noChangeAspect="1"/>
          </p:cNvPicPr>
          <p:nvPr/>
        </p:nvPicPr>
        <p:blipFill>
          <a:blip r:embed="rId3">
            <a:extLst/>
          </a:blip>
          <a:srcRect l="16285" t="29325" r="20813" b="30646"/>
          <a:stretch>
            <a:fillRect/>
          </a:stretch>
        </p:blipFill>
        <p:spPr>
          <a:xfrm>
            <a:off x="942784" y="519712"/>
            <a:ext cx="3672608" cy="1507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9225" y="2657949"/>
            <a:ext cx="12546377" cy="655110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229324" y="2694250"/>
            <a:ext cx="12546302" cy="6819601"/>
          </a:xfrm>
          <a:prstGeom prst="rect">
            <a:avLst/>
          </a:prstGeom>
          <a:ln>
            <a:solidFill>
              <a:srgbClr val="53585F"/>
            </a:solidFill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232949"/>
            <a:ext cx="13004802" cy="282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-32632"/>
            <a:ext cx="13004803" cy="1827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1441" y="1145160"/>
            <a:ext cx="4711703" cy="2273302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1511650" y="1195024"/>
            <a:ext cx="4295400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>
                <a:latin typeface="Helvetica Neue" charset="0"/>
                <a:ea typeface="Helvetica Neue" charset="0"/>
                <a:cs typeface="Helvetica Neue" charset="0"/>
              </a:rPr>
              <a:t>Ecosystem in Cambodia to support SMEs Digital transformation</a:t>
            </a:r>
          </a:p>
        </p:txBody>
      </p:sp>
      <p:sp>
        <p:nvSpPr>
          <p:cNvPr id="183" name="Shape 183"/>
          <p:cNvSpPr/>
          <p:nvPr/>
        </p:nvSpPr>
        <p:spPr>
          <a:xfrm>
            <a:off x="1008050" y="4070144"/>
            <a:ext cx="10988700" cy="281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600" i="1">
                <a:solidFill>
                  <a:srgbClr val="44434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Various stakeholders in the Kingdom are offering programmes and resources to support SMEs in their digital transformation, find out more with our panel of experts…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Trends K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2451"/>
            <a:ext cx="13004800" cy="7308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Trends KH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2451"/>
            <a:ext cx="13004800" cy="7308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7.png"/>
          <p:cNvPicPr>
            <a:picLocks noChangeAspect="1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0" y="11934"/>
            <a:ext cx="13004800" cy="9729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6.png"/>
          <p:cNvPicPr>
            <a:picLocks noChangeAspect="1"/>
          </p:cNvPicPr>
          <p:nvPr/>
        </p:nvPicPr>
        <p:blipFill>
          <a:blip r:embed="rId3">
            <a:alphaModFix amt="70000"/>
            <a:extLst/>
          </a:blip>
          <a:srcRect l="1136" t="999"/>
          <a:stretch>
            <a:fillRect/>
          </a:stretch>
        </p:blipFill>
        <p:spPr>
          <a:xfrm>
            <a:off x="768350" y="762992"/>
            <a:ext cx="11468172" cy="822758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2056749" y="3632079"/>
            <a:ext cx="9141602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5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>
                <a:latin typeface="Helvetica Neue" charset="0"/>
                <a:ea typeface="Helvetica Neue" charset="0"/>
                <a:cs typeface="Helvetica Neue" charset="0"/>
              </a:rPr>
              <a:t>Digital Transformation for SMEs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-32632"/>
            <a:ext cx="13004803" cy="1827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6567" y="1145160"/>
            <a:ext cx="4711702" cy="227330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4532974" y="1625843"/>
            <a:ext cx="3968401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>
                <a:latin typeface="Helvetica Neue" charset="0"/>
                <a:ea typeface="Helvetica Neue" charset="0"/>
                <a:cs typeface="Helvetica Neue" charset="0"/>
              </a:rPr>
              <a:t>What is digital transformation?</a:t>
            </a:r>
          </a:p>
        </p:txBody>
      </p:sp>
      <p:pic>
        <p:nvPicPr>
          <p:cNvPr id="147" name="image11.pn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490724" y="4202274"/>
            <a:ext cx="12023327" cy="32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2134728" y="4923825"/>
            <a:ext cx="8698502" cy="180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3600" i="1">
                <a:solidFill>
                  <a:srgbClr val="44434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“Adapting or updating current business processes to incorporate digital strategies and technology into a company.”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-32632"/>
            <a:ext cx="13004803" cy="1827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6567" y="1145160"/>
            <a:ext cx="4711702" cy="22733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4532974" y="1341150"/>
            <a:ext cx="3968401" cy="1810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>
                <a:latin typeface="Helvetica Neue" charset="0"/>
                <a:ea typeface="Helvetica Neue" charset="0"/>
                <a:cs typeface="Helvetica Neue" charset="0"/>
              </a:rPr>
              <a:t>Why digital transformation matters to SMEs?</a:t>
            </a:r>
          </a:p>
        </p:txBody>
      </p:sp>
      <p:pic>
        <p:nvPicPr>
          <p:cNvPr id="153" name="image11.pn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490724" y="4202274"/>
            <a:ext cx="12023327" cy="32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2134729" y="4650775"/>
            <a:ext cx="8698501" cy="2354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3600">
                <a:solidFill>
                  <a:srgbClr val="44434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The business world is changing rapidly, with new technologies being introduced to make processes more efficient, tailored and responsive.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-32632"/>
            <a:ext cx="13004803" cy="1827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6567" y="1145160"/>
            <a:ext cx="4711702" cy="227330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4532974" y="1341150"/>
            <a:ext cx="3968401" cy="1810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>
                <a:latin typeface="Helvetica Neue" charset="0"/>
                <a:ea typeface="Helvetica Neue" charset="0"/>
                <a:cs typeface="Helvetica Neue" charset="0"/>
              </a:rPr>
              <a:t>Why digital transformation matters to SMEs?</a:t>
            </a:r>
          </a:p>
        </p:txBody>
      </p:sp>
      <p:pic>
        <p:nvPicPr>
          <p:cNvPr id="159" name="image11.png"/>
          <p:cNvPicPr>
            <a:picLocks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184740" y="3615119"/>
            <a:ext cx="12635320" cy="580618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491401" y="3855085"/>
            <a:ext cx="12021998" cy="5631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sz="3600">
                <a:solidFill>
                  <a:srgbClr val="44434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SME leaders should view technology as means to boost their businesses, achieve greater efficiency and remain competitive:</a:t>
            </a:r>
          </a:p>
          <a:p>
            <a:pPr algn="ctr">
              <a:defRPr sz="3600">
                <a:solidFill>
                  <a:srgbClr val="44434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algn="ctr">
              <a:defRPr sz="3600">
                <a:solidFill>
                  <a:srgbClr val="44434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By improving business agility thanks to digital resources (ex: cloud based storage and productivity tools).</a:t>
            </a:r>
          </a:p>
          <a:p>
            <a:pPr algn="ctr">
              <a:defRPr sz="3600">
                <a:solidFill>
                  <a:srgbClr val="44434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algn="ctr">
              <a:defRPr sz="3600">
                <a:solidFill>
                  <a:srgbClr val="44434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By introducing new technologies to respond to new trends (ex: AI to automate time-consuming tasks). 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A7CC"/>
            </a:gs>
            <a:gs pos="63580">
              <a:srgbClr val="7F86C6"/>
            </a:gs>
            <a:gs pos="100000">
              <a:schemeClr val="accent1"/>
            </a:gs>
          </a:gsLst>
          <a:lin ang="3015935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730250"/>
            <a:ext cx="11607800" cy="8293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2141416" y="5639593"/>
            <a:ext cx="9141601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5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>
                <a:latin typeface="Helvetica Neue" charset="0"/>
                <a:ea typeface="Helvetica Neue" charset="0"/>
                <a:cs typeface="Helvetica Neue" charset="0"/>
              </a:rPr>
              <a:t>How SMEs in Cambodia can be supported in their digital transformation?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8.png"/>
          <p:cNvPicPr>
            <a:picLocks noChangeAspect="1"/>
          </p:cNvPicPr>
          <p:nvPr/>
        </p:nvPicPr>
        <p:blipFill>
          <a:blip r:embed="rId2">
            <a:extLst/>
          </a:blip>
          <a:srcRect t="17887" b="53115"/>
          <a:stretch>
            <a:fillRect/>
          </a:stretch>
        </p:blipFill>
        <p:spPr>
          <a:xfrm>
            <a:off x="0" y="4"/>
            <a:ext cx="13004800" cy="1507875"/>
          </a:xfrm>
          <a:prstGeom prst="rect">
            <a:avLst/>
          </a:prstGeom>
          <a:ln w="12700">
            <a:miter lim="400000"/>
          </a:ln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66" name="image8.png"/>
          <p:cNvPicPr>
            <a:picLocks noChangeAspect="1"/>
          </p:cNvPicPr>
          <p:nvPr/>
        </p:nvPicPr>
        <p:blipFill>
          <a:blip r:embed="rId2">
            <a:extLst/>
          </a:blip>
          <a:srcRect t="13519" b="13519"/>
          <a:stretch>
            <a:fillRect/>
          </a:stretch>
        </p:blipFill>
        <p:spPr>
          <a:xfrm rot="10800000">
            <a:off x="1077874" y="177399"/>
            <a:ext cx="3402427" cy="195460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1511599" y="2346966"/>
            <a:ext cx="998160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700" b="1">
                <a:solidFill>
                  <a:srgbClr val="444344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Helvetica Neue" charset="0"/>
                <a:ea typeface="Helvetica Neue" charset="0"/>
                <a:cs typeface="Helvetica Neue" charset="0"/>
              </a:rPr>
              <a:t>Geeks in Cambodia </a:t>
            </a:r>
            <a:r>
              <a:rPr b="0" dirty="0">
                <a:latin typeface="Helvetica Neue" charset="0"/>
                <a:ea typeface="Helvetica Neue" charset="0"/>
                <a:cs typeface="Helvetica Neue" charset="0"/>
              </a:rPr>
              <a:t>is the </a:t>
            </a:r>
            <a:r>
              <a:rPr dirty="0">
                <a:latin typeface="Helvetica Neue" charset="0"/>
                <a:ea typeface="Helvetica Neue" charset="0"/>
                <a:cs typeface="Helvetica Neue" charset="0"/>
              </a:rPr>
              <a:t>first online media in Cambodia</a:t>
            </a:r>
            <a:r>
              <a:rPr b="0" dirty="0">
                <a:latin typeface="Helvetica Neue" charset="0"/>
                <a:ea typeface="Helvetica Neue" charset="0"/>
                <a:cs typeface="Helvetica Neue" charset="0"/>
              </a:rPr>
              <a:t> that is </a:t>
            </a:r>
            <a:r>
              <a:rPr dirty="0">
                <a:latin typeface="Helvetica Neue" charset="0"/>
                <a:ea typeface="Helvetica Neue" charset="0"/>
                <a:cs typeface="Helvetica Neue" charset="0"/>
              </a:rPr>
              <a:t>100% focused on startups and new technologies.</a:t>
            </a:r>
          </a:p>
        </p:txBody>
      </p:sp>
      <p:pic>
        <p:nvPicPr>
          <p:cNvPr id="168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5154" y="494811"/>
            <a:ext cx="2621052" cy="1725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0474" y="3635795"/>
            <a:ext cx="5715001" cy="2905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96449" y="3640558"/>
            <a:ext cx="5734051" cy="289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1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42374" y="6779375"/>
            <a:ext cx="5715003" cy="289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Custom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Helvetica Neue</vt:lpstr>
      <vt:lpstr>Helvetica Neue Light</vt:lpstr>
      <vt:lpstr>Proxima Nova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modified xsi:type="dcterms:W3CDTF">2018-05-08T04:22:47Z</dcterms:modified>
</cp:coreProperties>
</file>